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68" autoAdjust="0"/>
    <p:restoredTop sz="94434" autoAdjust="0"/>
  </p:normalViewPr>
  <p:slideViewPr>
    <p:cSldViewPr snapToGrid="0">
      <p:cViewPr varScale="1">
        <p:scale>
          <a:sx n="70" d="100"/>
          <a:sy n="70" d="100"/>
        </p:scale>
        <p:origin x="16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F8592-11EA-41BD-AB0F-2B2F386D226D}" type="datetimeFigureOut">
              <a:rPr lang="en-US" smtClean="0"/>
              <a:t>6/24/2018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366F5C-061D-4161-A2E6-5840FF9AAA67}" type="slidenum">
              <a:rPr lang="en-US" smtClean="0"/>
              <a:t>‹#›</a:t>
            </a:fld>
            <a:endParaRPr lang="en-US"/>
          </a:p>
        </p:txBody>
      </p:sp>
    </p:spTree>
    <p:extLst>
      <p:ext uri="{BB962C8B-B14F-4D97-AF65-F5344CB8AC3E}">
        <p14:creationId xmlns:p14="http://schemas.microsoft.com/office/powerpoint/2010/main" val="2132824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the audience for the presentation</a:t>
            </a:r>
            <a:endParaRPr lang="en-US" baseline="0" dirty="0" smtClean="0"/>
          </a:p>
          <a:p>
            <a:r>
              <a:rPr lang="en-US" baseline="0" dirty="0" smtClean="0"/>
              <a:t>Ensure that you inform them on the topic you are covering, the estimated time that the presentation will cover and the planning of the presentation.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1</a:t>
            </a:fld>
            <a:endParaRPr lang="en-US"/>
          </a:p>
        </p:txBody>
      </p:sp>
    </p:spTree>
    <p:extLst>
      <p:ext uri="{BB962C8B-B14F-4D97-AF65-F5344CB8AC3E}">
        <p14:creationId xmlns:p14="http://schemas.microsoft.com/office/powerpoint/2010/main" val="304594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Behavioral sciences</a:t>
            </a:r>
            <a:r>
              <a:rPr lang="en-US" baseline="0" dirty="0" smtClean="0"/>
              <a:t> are the psychological sciences.</a:t>
            </a:r>
          </a:p>
          <a:p>
            <a:r>
              <a:rPr lang="en-US" baseline="0" dirty="0" smtClean="0"/>
              <a:t>The experts of this are the psychologists who have studied human behavior especially in crime and investigation.</a:t>
            </a:r>
          </a:p>
          <a:p>
            <a:r>
              <a:rPr lang="en-US" baseline="0" dirty="0" smtClean="0"/>
              <a:t>The police psychologists play an important role in the running of criminal investigations and entire police department.</a:t>
            </a:r>
          </a:p>
          <a:p>
            <a:r>
              <a:rPr lang="en-US" baseline="0" dirty="0" smtClean="0"/>
              <a:t>The psychologists using their expertise determines whether the accused is fit to provide any information regarding the crime. </a:t>
            </a:r>
          </a:p>
          <a:p>
            <a:r>
              <a:rPr lang="en-US" baseline="0" dirty="0" smtClean="0"/>
              <a:t>In case the accused is not well psychologically, the police psychologists provides an alternative and the way forward in carrying out investigation on that particular case. </a:t>
            </a:r>
          </a:p>
          <a:p>
            <a:r>
              <a:rPr lang="en-US" baseline="0" dirty="0" smtClean="0"/>
              <a:t>The psychologists are able to determine whether the report given by the accused is the right one and if it has been tampered with in terms of behavioral changes.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2</a:t>
            </a:fld>
            <a:endParaRPr lang="en-US"/>
          </a:p>
        </p:txBody>
      </p:sp>
    </p:spTree>
    <p:extLst>
      <p:ext uri="{BB962C8B-B14F-4D97-AF65-F5344CB8AC3E}">
        <p14:creationId xmlns:p14="http://schemas.microsoft.com/office/powerpoint/2010/main" val="3991174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police psychologists</a:t>
            </a:r>
            <a:r>
              <a:rPr lang="en-US" baseline="0" dirty="0" smtClean="0"/>
              <a:t> are able to hold debriefing with the accused so that they can have investigation and obtain information from the accused that is independent with that of the investigators and then compare later whether it is in tandem. </a:t>
            </a:r>
          </a:p>
          <a:p>
            <a:r>
              <a:rPr lang="en-US" baseline="0" dirty="0" smtClean="0"/>
              <a:t>This provides information as to whether the person is providing the right information for that particular case. </a:t>
            </a:r>
          </a:p>
          <a:p>
            <a:r>
              <a:rPr lang="en-US" baseline="0" dirty="0" smtClean="0"/>
              <a:t>The psychologists are involved in providing services related to psychologists to the working police officers.</a:t>
            </a:r>
          </a:p>
          <a:p>
            <a:r>
              <a:rPr lang="en-US" baseline="0" dirty="0" smtClean="0"/>
              <a:t>They are able to give determine if the police are psychologically fit to continue serving in the department or if they need some therapies such as psychotherapy so that they are able to work and perform their duties.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3</a:t>
            </a:fld>
            <a:endParaRPr lang="en-US"/>
          </a:p>
        </p:txBody>
      </p:sp>
    </p:spTree>
    <p:extLst>
      <p:ext uri="{BB962C8B-B14F-4D97-AF65-F5344CB8AC3E}">
        <p14:creationId xmlns:p14="http://schemas.microsoft.com/office/powerpoint/2010/main" val="2975449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psychologist</a:t>
            </a:r>
            <a:r>
              <a:rPr lang="en-US" baseline="0" dirty="0" smtClean="0"/>
              <a:t> is the only professional qualified to offer any services relate to behavioral sciences to both the criminals and the police.</a:t>
            </a:r>
          </a:p>
          <a:p>
            <a:r>
              <a:rPr lang="en-US" baseline="0" dirty="0" smtClean="0"/>
              <a:t>They are involved in training of the police officers and even in curriculum development of the police department.</a:t>
            </a:r>
          </a:p>
          <a:p>
            <a:r>
              <a:rPr lang="en-US" baseline="0" dirty="0" smtClean="0"/>
              <a:t>The psychologists are a very important ingredient in human resource development where they are involved in psychological and behavioral studies to come up with programs that would ensure productivity in the police department.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4</a:t>
            </a:fld>
            <a:endParaRPr lang="en-US"/>
          </a:p>
        </p:txBody>
      </p:sp>
    </p:spTree>
    <p:extLst>
      <p:ext uri="{BB962C8B-B14F-4D97-AF65-F5344CB8AC3E}">
        <p14:creationId xmlns:p14="http://schemas.microsoft.com/office/powerpoint/2010/main" val="3606280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Designation</a:t>
            </a:r>
            <a:r>
              <a:rPr lang="en-US" baseline="0" dirty="0" smtClean="0"/>
              <a:t> of an expert is a person who has the knowledge and skills on a particular field that is unique and require specialized training.</a:t>
            </a:r>
          </a:p>
          <a:p>
            <a:r>
              <a:rPr lang="en-US" dirty="0" smtClean="0"/>
              <a:t>The expert is required by the court of law to provide an</a:t>
            </a:r>
            <a:r>
              <a:rPr lang="en-US" baseline="0" dirty="0" smtClean="0"/>
              <a:t> independent opinion on a certain case that the require such expertise.</a:t>
            </a:r>
          </a:p>
          <a:p>
            <a:r>
              <a:rPr lang="en-US" baseline="0" dirty="0" smtClean="0"/>
              <a:t>The expertise opinion is meant to help the judges and the jury in coming up with a ruling on that particular case. </a:t>
            </a:r>
          </a:p>
          <a:p>
            <a:r>
              <a:rPr lang="en-US" baseline="0" dirty="0" smtClean="0"/>
              <a:t>The expert must avail themselves in the court in order to give their expertise opinion on that particular case.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5</a:t>
            </a:fld>
            <a:endParaRPr lang="en-US"/>
          </a:p>
        </p:txBody>
      </p:sp>
    </p:spTree>
    <p:extLst>
      <p:ext uri="{BB962C8B-B14F-4D97-AF65-F5344CB8AC3E}">
        <p14:creationId xmlns:p14="http://schemas.microsoft.com/office/powerpoint/2010/main" val="50170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expert</a:t>
            </a:r>
            <a:r>
              <a:rPr lang="en-US" baseline="0" dirty="0" smtClean="0"/>
              <a:t> must give a very independent and informed opinion that is full of facts only.</a:t>
            </a:r>
          </a:p>
          <a:p>
            <a:r>
              <a:rPr lang="en-US" baseline="0" dirty="0" smtClean="0"/>
              <a:t>The opinion is based not on the expert’s ideas and thinking but on what knowledge and skills on that particular field dictates.</a:t>
            </a:r>
          </a:p>
          <a:p>
            <a:r>
              <a:rPr lang="en-US" baseline="0" dirty="0" smtClean="0"/>
              <a:t>Therefore the expert just provides knowledge which other people may not have in that particular field.</a:t>
            </a:r>
          </a:p>
          <a:p>
            <a:r>
              <a:rPr lang="en-US" baseline="0" dirty="0" smtClean="0"/>
              <a:t>For example, a medical specialist gives information on a case that require a medical explanation that the judges have to sort in order to understand. </a:t>
            </a:r>
          </a:p>
          <a:p>
            <a:r>
              <a:rPr lang="en-US" baseline="0" dirty="0" smtClean="0"/>
              <a:t>An expert must be able to make the expertise opinion simpler so that the judges and the court understands.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6</a:t>
            </a:fld>
            <a:endParaRPr lang="en-US"/>
          </a:p>
        </p:txBody>
      </p:sp>
    </p:spTree>
    <p:extLst>
      <p:ext uri="{BB962C8B-B14F-4D97-AF65-F5344CB8AC3E}">
        <p14:creationId xmlns:p14="http://schemas.microsoft.com/office/powerpoint/2010/main" val="818570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rules and</a:t>
            </a:r>
            <a:r>
              <a:rPr lang="en-US" baseline="0" dirty="0" smtClean="0"/>
              <a:t> regulations that are followed in accepting expert’s opinion and witness in a court of law.</a:t>
            </a:r>
          </a:p>
          <a:p>
            <a:r>
              <a:rPr lang="en-US" baseline="0" dirty="0" smtClean="0"/>
              <a:t>These rules are meant to ensure that credibility is observed so that the integrity of the court and judicial system is not only observed but also upheld.</a:t>
            </a:r>
          </a:p>
          <a:p>
            <a:r>
              <a:rPr lang="en-US" baseline="0" dirty="0" smtClean="0"/>
              <a:t>The issues that are being presented by the expert must have been reviewed by peers and procedures also approved so that the testimony is viewed as authentic hence acceptable in a court of law.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7</a:t>
            </a:fld>
            <a:endParaRPr lang="en-US"/>
          </a:p>
        </p:txBody>
      </p:sp>
    </p:spTree>
    <p:extLst>
      <p:ext uri="{BB962C8B-B14F-4D97-AF65-F5344CB8AC3E}">
        <p14:creationId xmlns:p14="http://schemas.microsoft.com/office/powerpoint/2010/main" val="1380105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Court</a:t>
            </a:r>
            <a:r>
              <a:rPr lang="en-US" baseline="0" dirty="0" smtClean="0"/>
              <a:t> rules regarding evidence and testimony provided by psychologists is determined by the laws in that particular states since they are different from state to state.</a:t>
            </a:r>
          </a:p>
          <a:p>
            <a:r>
              <a:rPr lang="en-US" baseline="0" dirty="0" smtClean="0"/>
              <a:t>However, the federal provisions regarding psychologist evidence and testimony are similar.</a:t>
            </a:r>
          </a:p>
          <a:p>
            <a:r>
              <a:rPr lang="en-US" baseline="0" dirty="0" smtClean="0"/>
              <a:t>Psychologists are regarded as experts in their fields and therefore they must have the necessary academic, skills and experience in the field of behavioral psychology.</a:t>
            </a:r>
          </a:p>
          <a:p>
            <a:r>
              <a:rPr lang="en-US" baseline="0" dirty="0" smtClean="0"/>
              <a:t>The psychologist must provide evidence and testimony that is not biased so that it is admissible in a </a:t>
            </a:r>
            <a:r>
              <a:rPr lang="en-US" baseline="0" dirty="0" err="1" smtClean="0"/>
              <a:t>cpurt</a:t>
            </a:r>
            <a:r>
              <a:rPr lang="en-US" baseline="0" dirty="0" smtClean="0"/>
              <a:t> of law.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8</a:t>
            </a:fld>
            <a:endParaRPr lang="en-US"/>
          </a:p>
        </p:txBody>
      </p:sp>
    </p:spTree>
    <p:extLst>
      <p:ext uri="{BB962C8B-B14F-4D97-AF65-F5344CB8AC3E}">
        <p14:creationId xmlns:p14="http://schemas.microsoft.com/office/powerpoint/2010/main" val="251618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psychology must be of</a:t>
            </a:r>
            <a:r>
              <a:rPr lang="en-US" baseline="0" dirty="0" smtClean="0"/>
              <a:t> sound mind so that the evidence given is acceptable in a court of law.</a:t>
            </a:r>
          </a:p>
          <a:p>
            <a:r>
              <a:rPr lang="en-US" baseline="0" dirty="0" smtClean="0"/>
              <a:t>A psychologist who may have psychological or even mental disorders cannot present evidence or provide testimony in a court of law.</a:t>
            </a:r>
          </a:p>
          <a:p>
            <a:r>
              <a:rPr lang="en-US" baseline="0" dirty="0" smtClean="0"/>
              <a:t>Proper and professional investigations must be done for one to be done for the evidence to qualify to be admitted in a court of law.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9</a:t>
            </a:fld>
            <a:endParaRPr lang="en-US"/>
          </a:p>
        </p:txBody>
      </p:sp>
    </p:spTree>
    <p:extLst>
      <p:ext uri="{BB962C8B-B14F-4D97-AF65-F5344CB8AC3E}">
        <p14:creationId xmlns:p14="http://schemas.microsoft.com/office/powerpoint/2010/main" val="4117170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Forensic</a:t>
            </a:r>
            <a:r>
              <a:rPr lang="en-US" baseline="0" dirty="0" smtClean="0"/>
              <a:t> science is a branch of criminology that provides evidence used against accused persons in a case of law to proof a case.</a:t>
            </a:r>
          </a:p>
          <a:p>
            <a:r>
              <a:rPr lang="en-US" baseline="0" dirty="0" smtClean="0"/>
              <a:t>However, there are challenges that comes with it such as difference in interpretation of the evidence by the experts.</a:t>
            </a:r>
          </a:p>
          <a:p>
            <a:r>
              <a:rPr lang="en-US" baseline="0" dirty="0" smtClean="0"/>
              <a:t>Such a case can lead the evidence being challenged in a court of law. </a:t>
            </a:r>
          </a:p>
          <a:p>
            <a:r>
              <a:rPr lang="en-US" baseline="0" dirty="0" smtClean="0"/>
              <a:t>Also, the labs where the analysis takes place may give different opinion and results which can be challenged in a court of law.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10</a:t>
            </a:fld>
            <a:endParaRPr lang="en-US"/>
          </a:p>
        </p:txBody>
      </p:sp>
    </p:spTree>
    <p:extLst>
      <p:ext uri="{BB962C8B-B14F-4D97-AF65-F5344CB8AC3E}">
        <p14:creationId xmlns:p14="http://schemas.microsoft.com/office/powerpoint/2010/main" val="724950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judges provide the final say in determining whether the forensic science results are appropriate for consideration as part of the evidence hence at times it is challenged.</a:t>
            </a:r>
          </a:p>
          <a:p>
            <a:r>
              <a:rPr lang="en-US" baseline="0" dirty="0" smtClean="0"/>
              <a:t>The specimens that are collected determines the results and this has been challenged in a court of law where some argue that the specimen was not collected well or even it was not enough. </a:t>
            </a:r>
            <a:endParaRPr lang="en-US" dirty="0"/>
          </a:p>
        </p:txBody>
      </p:sp>
      <p:sp>
        <p:nvSpPr>
          <p:cNvPr id="4" name="Slide Number Placeholder 3"/>
          <p:cNvSpPr>
            <a:spLocks noGrp="1"/>
          </p:cNvSpPr>
          <p:nvPr>
            <p:ph type="sldNum" sz="quarter" idx="10"/>
          </p:nvPr>
        </p:nvSpPr>
        <p:spPr/>
        <p:txBody>
          <a:bodyPr/>
          <a:lstStyle/>
          <a:p>
            <a:fld id="{11366F5C-061D-4161-A2E6-5840FF9AAA67}" type="slidenum">
              <a:rPr lang="en-US" smtClean="0"/>
              <a:t>11</a:t>
            </a:fld>
            <a:endParaRPr lang="en-US"/>
          </a:p>
        </p:txBody>
      </p:sp>
    </p:spTree>
    <p:extLst>
      <p:ext uri="{BB962C8B-B14F-4D97-AF65-F5344CB8AC3E}">
        <p14:creationId xmlns:p14="http://schemas.microsoft.com/office/powerpoint/2010/main" val="3224434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83E6CA4-6163-41A2-97C1-F4058DD8D60E}"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251606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3E6CA4-6163-41A2-97C1-F4058DD8D60E}"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167895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3E6CA4-6163-41A2-97C1-F4058DD8D60E}"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2150674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83E6CA4-6163-41A2-97C1-F4058DD8D60E}"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3898888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3E6CA4-6163-41A2-97C1-F4058DD8D60E}" type="datetimeFigureOut">
              <a:rPr lang="en-US" smtClean="0"/>
              <a:t>6/24/2018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409623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3E6CA4-6163-41A2-97C1-F4058DD8D60E}" type="datetimeFigureOut">
              <a:rPr lang="en-US" smtClean="0"/>
              <a:t>6/24/2018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3345608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3E6CA4-6163-41A2-97C1-F4058DD8D60E}" type="datetimeFigureOut">
              <a:rPr lang="en-US" smtClean="0"/>
              <a:t>6/24/2018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1324948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3E6CA4-6163-41A2-97C1-F4058DD8D60E}"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402221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3E6CA4-6163-41A2-97C1-F4058DD8D60E}"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2165564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3E6CA4-6163-41A2-97C1-F4058DD8D60E}"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2559651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3E6CA4-6163-41A2-97C1-F4058DD8D60E}"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04B7-E872-4477-B641-A6924FB8FE79}" type="slidenum">
              <a:rPr lang="en-US" smtClean="0"/>
              <a:t>‹#›</a:t>
            </a:fld>
            <a:endParaRPr lang="en-US"/>
          </a:p>
        </p:txBody>
      </p:sp>
    </p:spTree>
    <p:extLst>
      <p:ext uri="{BB962C8B-B14F-4D97-AF65-F5344CB8AC3E}">
        <p14:creationId xmlns:p14="http://schemas.microsoft.com/office/powerpoint/2010/main" val="27153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0">
              <a:schemeClr val="accent4">
                <a:lumMod val="45000"/>
                <a:lumOff val="55000"/>
              </a:schemeClr>
            </a:gs>
            <a:gs pos="95000">
              <a:schemeClr val="accent4">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3E6CA4-6163-41A2-97C1-F4058DD8D60E}" type="datetimeFigureOut">
              <a:rPr lang="en-US" smtClean="0"/>
              <a:t>6/24/2018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D504B7-E872-4477-B641-A6924FB8FE79}" type="slidenum">
              <a:rPr lang="en-US" smtClean="0"/>
              <a:t>‹#›</a:t>
            </a:fld>
            <a:endParaRPr lang="en-US"/>
          </a:p>
        </p:txBody>
      </p:sp>
    </p:spTree>
    <p:extLst>
      <p:ext uri="{BB962C8B-B14F-4D97-AF65-F5344CB8AC3E}">
        <p14:creationId xmlns:p14="http://schemas.microsoft.com/office/powerpoint/2010/main" val="32605267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Behavioral Psychologists And Criminology  </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 of Affiliation </a:t>
            </a:r>
            <a:endParaRPr lang="en-US" dirty="0"/>
          </a:p>
        </p:txBody>
      </p:sp>
    </p:spTree>
    <p:extLst>
      <p:ext uri="{BB962C8B-B14F-4D97-AF65-F5344CB8AC3E}">
        <p14:creationId xmlns:p14="http://schemas.microsoft.com/office/powerpoint/2010/main" val="3349726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Role Of Behavioral Sciences In Investigation </a:t>
            </a:r>
            <a:endParaRPr lang="en-US" b="1" dirty="0"/>
          </a:p>
        </p:txBody>
      </p:sp>
      <p:sp>
        <p:nvSpPr>
          <p:cNvPr id="3" name="Content Placeholder 2"/>
          <p:cNvSpPr>
            <a:spLocks noGrp="1"/>
          </p:cNvSpPr>
          <p:nvPr>
            <p:ph idx="1"/>
          </p:nvPr>
        </p:nvSpPr>
        <p:spPr/>
        <p:txBody>
          <a:bodyPr>
            <a:normAutofit lnSpcReduction="10000"/>
          </a:bodyPr>
          <a:lstStyle/>
          <a:p>
            <a:r>
              <a:rPr lang="en-US" dirty="0" smtClean="0"/>
              <a:t>Behavior and psychology is an important branch in criminal investigation.</a:t>
            </a:r>
          </a:p>
          <a:p>
            <a:r>
              <a:rPr lang="en-US" dirty="0" smtClean="0"/>
              <a:t>The police psychologists play and important role in providing psychological services in the investigations on the various crimes (Roberts, 2018</a:t>
            </a:r>
            <a:r>
              <a:rPr lang="en-US" dirty="0"/>
              <a:t>)</a:t>
            </a:r>
            <a:r>
              <a:rPr lang="en-US" dirty="0" smtClean="0"/>
              <a:t>.</a:t>
            </a:r>
          </a:p>
          <a:p>
            <a:r>
              <a:rPr lang="en-US" dirty="0" smtClean="0"/>
              <a:t>They provide psychological services in determining whether the criminal is fit to provide information about that particular crime.</a:t>
            </a:r>
          </a:p>
          <a:p>
            <a:r>
              <a:rPr lang="en-US" dirty="0" smtClean="0"/>
              <a:t>They are also involved in investigations where they review evidence from the accused using their expertise. </a:t>
            </a:r>
            <a:endParaRPr lang="en-US" dirty="0"/>
          </a:p>
        </p:txBody>
      </p:sp>
    </p:spTree>
    <p:extLst>
      <p:ext uri="{BB962C8B-B14F-4D97-AF65-F5344CB8AC3E}">
        <p14:creationId xmlns:p14="http://schemas.microsoft.com/office/powerpoint/2010/main" val="3869687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a:t>
            </a:r>
            <a:endParaRPr lang="en-US" dirty="0"/>
          </a:p>
        </p:txBody>
      </p:sp>
      <p:sp>
        <p:nvSpPr>
          <p:cNvPr id="3" name="Content Placeholder 2"/>
          <p:cNvSpPr>
            <a:spLocks noGrp="1"/>
          </p:cNvSpPr>
          <p:nvPr>
            <p:ph idx="1"/>
          </p:nvPr>
        </p:nvSpPr>
        <p:spPr/>
        <p:txBody>
          <a:bodyPr>
            <a:normAutofit lnSpcReduction="10000"/>
          </a:bodyPr>
          <a:lstStyle/>
          <a:p>
            <a:r>
              <a:rPr lang="en-US" smtClean="0"/>
              <a:t>They are debriefing services where the accused may not be volunteering information.</a:t>
            </a:r>
          </a:p>
          <a:p>
            <a:r>
              <a:rPr lang="en-US" smtClean="0"/>
              <a:t>They provide psychological services to the police department in case a police officer require such services (Cole, Smith &amp; DeJong, 2018). </a:t>
            </a:r>
          </a:p>
          <a:p>
            <a:r>
              <a:rPr lang="en-US" smtClean="0"/>
              <a:t>They are involved in vetting new police officers to determine if they are fit psychologically to serve in the police department.</a:t>
            </a:r>
          </a:p>
          <a:p>
            <a:r>
              <a:rPr lang="en-US" smtClean="0"/>
              <a:t>They are involved in providing psychological counselling to the police officers who require such services while working. </a:t>
            </a:r>
            <a:endParaRPr lang="en-US" dirty="0"/>
          </a:p>
        </p:txBody>
      </p:sp>
    </p:spTree>
    <p:extLst>
      <p:ext uri="{BB962C8B-B14F-4D97-AF65-F5344CB8AC3E}">
        <p14:creationId xmlns:p14="http://schemas.microsoft.com/office/powerpoint/2010/main" val="39090771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99176"/>
          </a:xfrm>
        </p:spPr>
        <p:txBody>
          <a:bodyPr/>
          <a:lstStyle/>
          <a:p>
            <a:r>
              <a:rPr lang="en-US" dirty="0" smtClean="0"/>
              <a:t>                </a:t>
            </a:r>
            <a:endParaRPr lang="en-US" dirty="0"/>
          </a:p>
        </p:txBody>
      </p:sp>
      <p:sp>
        <p:nvSpPr>
          <p:cNvPr id="3" name="Content Placeholder 2"/>
          <p:cNvSpPr>
            <a:spLocks noGrp="1"/>
          </p:cNvSpPr>
          <p:nvPr>
            <p:ph idx="1"/>
          </p:nvPr>
        </p:nvSpPr>
        <p:spPr>
          <a:xfrm>
            <a:off x="628650" y="1184223"/>
            <a:ext cx="7886700" cy="4992740"/>
          </a:xfrm>
        </p:spPr>
        <p:txBody>
          <a:bodyPr/>
          <a:lstStyle/>
          <a:p>
            <a:r>
              <a:rPr lang="en-US" dirty="0" smtClean="0"/>
              <a:t>The police psychologist provide consultation services for both criminal and police officers that are related to psychology and behavior.</a:t>
            </a:r>
          </a:p>
          <a:p>
            <a:r>
              <a:rPr lang="en-US" dirty="0" smtClean="0"/>
              <a:t>They also give services related to police academy teaching and instruction while in training.</a:t>
            </a:r>
          </a:p>
          <a:p>
            <a:r>
              <a:rPr lang="en-US" dirty="0" smtClean="0"/>
              <a:t>They are involved in coming up with human resource development programs that are needed to make the police department effective in its mandate.</a:t>
            </a:r>
          </a:p>
          <a:p>
            <a:r>
              <a:rPr lang="en-US" dirty="0" smtClean="0"/>
              <a:t> they are involved in planning of program that are meant to prevent police officers from developing psychological and mental illnesses related to work. </a:t>
            </a:r>
          </a:p>
          <a:p>
            <a:endParaRPr lang="en-US" dirty="0"/>
          </a:p>
        </p:txBody>
      </p:sp>
    </p:spTree>
    <p:extLst>
      <p:ext uri="{BB962C8B-B14F-4D97-AF65-F5344CB8AC3E}">
        <p14:creationId xmlns:p14="http://schemas.microsoft.com/office/powerpoint/2010/main" val="752675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Expert Witness Designation</a:t>
            </a:r>
            <a:endParaRPr lang="en-US" b="1" dirty="0"/>
          </a:p>
        </p:txBody>
      </p:sp>
      <p:sp>
        <p:nvSpPr>
          <p:cNvPr id="3" name="Content Placeholder 2"/>
          <p:cNvSpPr>
            <a:spLocks noGrp="1"/>
          </p:cNvSpPr>
          <p:nvPr>
            <p:ph idx="1"/>
          </p:nvPr>
        </p:nvSpPr>
        <p:spPr>
          <a:xfrm>
            <a:off x="628650" y="1825624"/>
            <a:ext cx="7886700" cy="4630593"/>
          </a:xfrm>
        </p:spPr>
        <p:txBody>
          <a:bodyPr>
            <a:normAutofit fontScale="92500" lnSpcReduction="10000"/>
          </a:bodyPr>
          <a:lstStyle/>
          <a:p>
            <a:r>
              <a:rPr lang="en-US" dirty="0" smtClean="0"/>
              <a:t>An expert is a person who has specialized knowledge in a particular field.</a:t>
            </a:r>
          </a:p>
          <a:p>
            <a:r>
              <a:rPr lang="en-US" dirty="0" smtClean="0"/>
              <a:t>The jury may require the opinion of an expert to give information on a certain case that require such specialized knowledge.</a:t>
            </a:r>
          </a:p>
          <a:p>
            <a:r>
              <a:rPr lang="en-US" dirty="0" smtClean="0"/>
              <a:t>To be an expert, one has the education, knowledge, skills and experience in that particular field that the court may need so that it can determine the case (Lubet, 2015</a:t>
            </a:r>
            <a:r>
              <a:rPr lang="en-US" dirty="0"/>
              <a:t>)</a:t>
            </a:r>
            <a:r>
              <a:rPr lang="en-US" dirty="0" smtClean="0"/>
              <a:t>.</a:t>
            </a:r>
          </a:p>
          <a:p>
            <a:r>
              <a:rPr lang="en-US" dirty="0" smtClean="0"/>
              <a:t>An expert has the necessary knowledge and expertise that is required in the court of law that no other person has. </a:t>
            </a:r>
          </a:p>
          <a:p>
            <a:r>
              <a:rPr lang="en-US" dirty="0" smtClean="0"/>
              <a:t>In most case, an expert is a person who has knowledge that is outside the law and justice system. </a:t>
            </a:r>
          </a:p>
        </p:txBody>
      </p:sp>
    </p:spTree>
    <p:extLst>
      <p:ext uri="{BB962C8B-B14F-4D97-AF65-F5344CB8AC3E}">
        <p14:creationId xmlns:p14="http://schemas.microsoft.com/office/powerpoint/2010/main" val="1695478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12510"/>
          </a:xfrm>
        </p:spPr>
        <p:txBody>
          <a:bodyPr/>
          <a:lstStyle/>
          <a:p>
            <a:r>
              <a:rPr lang="en-US" dirty="0" smtClean="0"/>
              <a:t>            </a:t>
            </a:r>
            <a:endParaRPr lang="en-US" dirty="0"/>
          </a:p>
        </p:txBody>
      </p:sp>
      <p:sp>
        <p:nvSpPr>
          <p:cNvPr id="3" name="Content Placeholder 2"/>
          <p:cNvSpPr>
            <a:spLocks noGrp="1"/>
          </p:cNvSpPr>
          <p:nvPr>
            <p:ph idx="1"/>
          </p:nvPr>
        </p:nvSpPr>
        <p:spPr>
          <a:xfrm>
            <a:off x="628650" y="1371600"/>
            <a:ext cx="7886700" cy="4805363"/>
          </a:xfrm>
        </p:spPr>
        <p:txBody>
          <a:bodyPr>
            <a:normAutofit lnSpcReduction="10000"/>
          </a:bodyPr>
          <a:lstStyle/>
          <a:p>
            <a:r>
              <a:rPr lang="en-US" dirty="0" smtClean="0"/>
              <a:t>A medical specialist is an expert who can give their expert view in case it is needed.</a:t>
            </a:r>
          </a:p>
          <a:p>
            <a:r>
              <a:rPr lang="en-US" dirty="0" smtClean="0"/>
              <a:t>The jury requires that the expert be able to provide evidence that is related to that particular case (Freckelton, 2017</a:t>
            </a:r>
            <a:r>
              <a:rPr lang="en-US" dirty="0"/>
              <a:t>)</a:t>
            </a:r>
            <a:r>
              <a:rPr lang="en-US" dirty="0" smtClean="0"/>
              <a:t>.</a:t>
            </a:r>
          </a:p>
          <a:p>
            <a:r>
              <a:rPr lang="en-US" dirty="0" smtClean="0"/>
              <a:t>An expert may not be required to have appeared in a court of law as long as they understand that particular and unique expertise that is needed as evidence (</a:t>
            </a:r>
            <a:r>
              <a:rPr lang="en-US" dirty="0"/>
              <a:t>Lubet, </a:t>
            </a:r>
            <a:r>
              <a:rPr lang="en-US" dirty="0" smtClean="0"/>
              <a:t>2015</a:t>
            </a:r>
            <a:r>
              <a:rPr lang="en-US" dirty="0"/>
              <a:t>)</a:t>
            </a:r>
            <a:r>
              <a:rPr lang="en-US" dirty="0" smtClean="0"/>
              <a:t>.</a:t>
            </a:r>
          </a:p>
          <a:p>
            <a:r>
              <a:rPr lang="en-US" dirty="0" smtClean="0"/>
              <a:t>In particular, the facts that the expert gives should not be contradictory to what is generally known in that field that the expert is providing his or her expertise. </a:t>
            </a:r>
          </a:p>
          <a:p>
            <a:endParaRPr lang="en-US" dirty="0"/>
          </a:p>
        </p:txBody>
      </p:sp>
    </p:spTree>
    <p:extLst>
      <p:ext uri="{BB962C8B-B14F-4D97-AF65-F5344CB8AC3E}">
        <p14:creationId xmlns:p14="http://schemas.microsoft.com/office/powerpoint/2010/main" val="3685659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Acceptance Of Expert Witness Testimony</a:t>
            </a:r>
            <a:endParaRPr lang="en-US" b="1" dirty="0"/>
          </a:p>
        </p:txBody>
      </p:sp>
      <p:sp>
        <p:nvSpPr>
          <p:cNvPr id="3" name="Content Placeholder 2"/>
          <p:cNvSpPr>
            <a:spLocks noGrp="1"/>
          </p:cNvSpPr>
          <p:nvPr>
            <p:ph idx="1"/>
          </p:nvPr>
        </p:nvSpPr>
        <p:spPr>
          <a:xfrm>
            <a:off x="628650" y="1825624"/>
            <a:ext cx="7886700" cy="4545195"/>
          </a:xfrm>
        </p:spPr>
        <p:txBody>
          <a:bodyPr>
            <a:normAutofit fontScale="92500" lnSpcReduction="20000"/>
          </a:bodyPr>
          <a:lstStyle/>
          <a:p>
            <a:r>
              <a:rPr lang="en-US" dirty="0" smtClean="0"/>
              <a:t>The court must determine whether expert’s opinion will be accepted or not.</a:t>
            </a:r>
          </a:p>
          <a:p>
            <a:r>
              <a:rPr lang="en-US" dirty="0" smtClean="0"/>
              <a:t>This is called accepting the scientific testimony in a court of law.</a:t>
            </a:r>
          </a:p>
          <a:p>
            <a:r>
              <a:rPr lang="en-US" dirty="0" smtClean="0"/>
              <a:t>The court must determine whether the methods used in testing the scientific were reliable </a:t>
            </a:r>
            <a:r>
              <a:rPr lang="en-US" dirty="0"/>
              <a:t>(Cole, Smith &amp; </a:t>
            </a:r>
            <a:r>
              <a:rPr lang="en-US" dirty="0" err="1"/>
              <a:t>DeJong</a:t>
            </a:r>
            <a:r>
              <a:rPr lang="en-US" dirty="0"/>
              <a:t>, 2018)</a:t>
            </a:r>
            <a:r>
              <a:rPr lang="en-US" dirty="0" smtClean="0"/>
              <a:t>.</a:t>
            </a:r>
          </a:p>
          <a:p>
            <a:r>
              <a:rPr lang="en-US" dirty="0" smtClean="0"/>
              <a:t>Also, the scientific issue must have been reviewed by peers for it to be accepted as experts testimony and opinion.</a:t>
            </a:r>
          </a:p>
          <a:p>
            <a:r>
              <a:rPr lang="en-US" dirty="0" smtClean="0"/>
              <a:t>Also, the expert witness testimony procedures must have been tested and accepted by other experts in that particular field. </a:t>
            </a:r>
            <a:endParaRPr lang="en-US" dirty="0"/>
          </a:p>
        </p:txBody>
      </p:sp>
    </p:spTree>
    <p:extLst>
      <p:ext uri="{BB962C8B-B14F-4D97-AF65-F5344CB8AC3E}">
        <p14:creationId xmlns:p14="http://schemas.microsoft.com/office/powerpoint/2010/main" val="778722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smtClean="0"/>
              <a:t>Court Rules For Acceptance Of Evidence And Testimony Related To The Behavioral Sciences</a:t>
            </a:r>
            <a:endParaRPr lang="en-US" sz="3200" b="1" dirty="0"/>
          </a:p>
        </p:txBody>
      </p:sp>
      <p:sp>
        <p:nvSpPr>
          <p:cNvPr id="3" name="Content Placeholder 2"/>
          <p:cNvSpPr>
            <a:spLocks noGrp="1"/>
          </p:cNvSpPr>
          <p:nvPr>
            <p:ph idx="1"/>
          </p:nvPr>
        </p:nvSpPr>
        <p:spPr>
          <a:xfrm>
            <a:off x="628650" y="1825625"/>
            <a:ext cx="7886700" cy="4657062"/>
          </a:xfrm>
        </p:spPr>
        <p:txBody>
          <a:bodyPr>
            <a:normAutofit fontScale="92500" lnSpcReduction="10000"/>
          </a:bodyPr>
          <a:lstStyle/>
          <a:p>
            <a:r>
              <a:rPr lang="en-US" dirty="0" smtClean="0"/>
              <a:t>The court has to ensure that jurisdiction is observed.</a:t>
            </a:r>
          </a:p>
          <a:p>
            <a:r>
              <a:rPr lang="en-US" dirty="0" smtClean="0"/>
              <a:t>The federal and states rules concerning evidence of behavioral sciences are slightly different from state to state. </a:t>
            </a:r>
          </a:p>
          <a:p>
            <a:r>
              <a:rPr lang="en-US" dirty="0" smtClean="0"/>
              <a:t>The psychologist giving evidence must be qualified for the task both in academic and experience </a:t>
            </a:r>
            <a:r>
              <a:rPr lang="en-US" dirty="0"/>
              <a:t>(Roberts, 2018)</a:t>
            </a:r>
            <a:r>
              <a:rPr lang="en-US" dirty="0" smtClean="0"/>
              <a:t>.</a:t>
            </a:r>
          </a:p>
          <a:p>
            <a:r>
              <a:rPr lang="en-US" dirty="0" smtClean="0"/>
              <a:t>The evidence that the psychologist gives is independent from  any influence and biasness in a court of law.</a:t>
            </a:r>
          </a:p>
          <a:p>
            <a:r>
              <a:rPr lang="en-US" dirty="0" smtClean="0"/>
              <a:t>The evidence that is provided is based on investigation that has been conducted in line with the rules and regulations relating to criminal psychology (Freckelton, 2017</a:t>
            </a:r>
            <a:r>
              <a:rPr lang="en-US" dirty="0"/>
              <a:t>)</a:t>
            </a:r>
            <a:r>
              <a:rPr lang="en-US" dirty="0" smtClean="0"/>
              <a:t>. </a:t>
            </a:r>
            <a:endParaRPr lang="en-US" dirty="0"/>
          </a:p>
        </p:txBody>
      </p:sp>
    </p:spTree>
    <p:extLst>
      <p:ext uri="{BB962C8B-B14F-4D97-AF65-F5344CB8AC3E}">
        <p14:creationId xmlns:p14="http://schemas.microsoft.com/office/powerpoint/2010/main" val="509703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29156"/>
          </a:xfrm>
        </p:spPr>
        <p:txBody>
          <a:bodyPr/>
          <a:lstStyle/>
          <a:p>
            <a:r>
              <a:rPr lang="en-US" dirty="0" smtClean="0"/>
              <a:t>         </a:t>
            </a:r>
            <a:endParaRPr lang="en-US" dirty="0"/>
          </a:p>
        </p:txBody>
      </p:sp>
      <p:sp>
        <p:nvSpPr>
          <p:cNvPr id="3" name="Content Placeholder 2"/>
          <p:cNvSpPr>
            <a:spLocks noGrp="1"/>
          </p:cNvSpPr>
          <p:nvPr>
            <p:ph idx="1"/>
          </p:nvPr>
        </p:nvSpPr>
        <p:spPr>
          <a:xfrm>
            <a:off x="628650" y="989351"/>
            <a:ext cx="7886700" cy="5187612"/>
          </a:xfrm>
        </p:spPr>
        <p:txBody>
          <a:bodyPr>
            <a:normAutofit fontScale="92500" lnSpcReduction="10000"/>
          </a:bodyPr>
          <a:lstStyle/>
          <a:p>
            <a:r>
              <a:rPr lang="en-US" dirty="0" smtClean="0"/>
              <a:t>The psychologist must be in a good state of mind while giving the testimony and evidence in a court of law.</a:t>
            </a:r>
          </a:p>
          <a:p>
            <a:r>
              <a:rPr lang="en-US" dirty="0" smtClean="0"/>
              <a:t>There should be no coercion towards the psychologist to give the testimony whatsoever.</a:t>
            </a:r>
          </a:p>
          <a:p>
            <a:r>
              <a:rPr lang="en-US" dirty="0" smtClean="0"/>
              <a:t>Also, the evidence that is provided is based on proper investigation that has been conducted professionally according to the rules governing police psychology (</a:t>
            </a:r>
            <a:r>
              <a:rPr lang="en-US" dirty="0"/>
              <a:t>Adam, </a:t>
            </a:r>
            <a:r>
              <a:rPr lang="en-US" dirty="0" smtClean="0"/>
              <a:t>2016</a:t>
            </a:r>
            <a:r>
              <a:rPr lang="en-US" dirty="0"/>
              <a:t>)</a:t>
            </a:r>
            <a:r>
              <a:rPr lang="en-US" dirty="0" smtClean="0"/>
              <a:t>.</a:t>
            </a:r>
          </a:p>
          <a:p>
            <a:r>
              <a:rPr lang="en-US" dirty="0" smtClean="0"/>
              <a:t>The evidence should capture all the aspects that are needed for one a case that require behavioral sciences so that it is acceptable.</a:t>
            </a:r>
          </a:p>
          <a:p>
            <a:r>
              <a:rPr lang="en-US" dirty="0" smtClean="0"/>
              <a:t>Professionalism is an important part of the rules that must be fulfilled for evidence to be acceptable. </a:t>
            </a:r>
          </a:p>
          <a:p>
            <a:endParaRPr lang="en-US" dirty="0"/>
          </a:p>
        </p:txBody>
      </p:sp>
    </p:spTree>
    <p:extLst>
      <p:ext uri="{BB962C8B-B14F-4D97-AF65-F5344CB8AC3E}">
        <p14:creationId xmlns:p14="http://schemas.microsoft.com/office/powerpoint/2010/main" val="1900287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269690" cy="1325563"/>
          </a:xfrm>
        </p:spPr>
        <p:txBody>
          <a:bodyPr>
            <a:noAutofit/>
          </a:bodyPr>
          <a:lstStyle/>
          <a:p>
            <a:pPr algn="ctr"/>
            <a:r>
              <a:rPr lang="en-US" sz="3200" b="1" dirty="0" smtClean="0"/>
              <a:t>Areas Of Forensic Science And Psychological Profiling That May Be Challenged During Court Proceedings</a:t>
            </a:r>
            <a:endParaRPr lang="en-US" sz="3200" b="1" dirty="0"/>
          </a:p>
        </p:txBody>
      </p:sp>
      <p:sp>
        <p:nvSpPr>
          <p:cNvPr id="3" name="Content Placeholder 2"/>
          <p:cNvSpPr>
            <a:spLocks noGrp="1"/>
          </p:cNvSpPr>
          <p:nvPr>
            <p:ph idx="1"/>
          </p:nvPr>
        </p:nvSpPr>
        <p:spPr/>
        <p:txBody>
          <a:bodyPr>
            <a:normAutofit lnSpcReduction="10000"/>
          </a:bodyPr>
          <a:lstStyle/>
          <a:p>
            <a:r>
              <a:rPr lang="en-US" dirty="0" smtClean="0"/>
              <a:t>Forensic science has been used by experts to provide evidence in a court of law. </a:t>
            </a:r>
          </a:p>
          <a:p>
            <a:r>
              <a:rPr lang="en-US" dirty="0" smtClean="0"/>
              <a:t>There are areas however that are always challenged in a court of law while giving evidence.</a:t>
            </a:r>
          </a:p>
          <a:p>
            <a:r>
              <a:rPr lang="en-US" dirty="0" smtClean="0"/>
              <a:t>One of the areas is expertise who present the evidence where the defense team may reject the evidence claiming that one is not qualified </a:t>
            </a:r>
            <a:r>
              <a:rPr lang="en-US" dirty="0"/>
              <a:t>(</a:t>
            </a:r>
            <a:r>
              <a:rPr lang="en-US" dirty="0" smtClean="0"/>
              <a:t>Adam, 2016</a:t>
            </a:r>
            <a:r>
              <a:rPr lang="en-US" dirty="0"/>
              <a:t>)</a:t>
            </a:r>
            <a:r>
              <a:rPr lang="en-US" b="1" dirty="0" smtClean="0"/>
              <a:t>.</a:t>
            </a:r>
          </a:p>
          <a:p>
            <a:r>
              <a:rPr lang="en-US" dirty="0" smtClean="0"/>
              <a:t>Also, the evidence from the labs may be difference from another lab using same specimen hence challenged in a court of law. </a:t>
            </a:r>
            <a:endParaRPr lang="en-US" dirty="0"/>
          </a:p>
        </p:txBody>
      </p:sp>
    </p:spTree>
    <p:extLst>
      <p:ext uri="{BB962C8B-B14F-4D97-AF65-F5344CB8AC3E}">
        <p14:creationId xmlns:p14="http://schemas.microsoft.com/office/powerpoint/2010/main" val="3967902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04107"/>
          </a:xfrm>
        </p:spPr>
        <p:txBody>
          <a:bodyPr/>
          <a:lstStyle/>
          <a:p>
            <a:r>
              <a:rPr lang="en-US" dirty="0" smtClean="0"/>
              <a:t>        </a:t>
            </a:r>
            <a:endParaRPr lang="en-US" dirty="0"/>
          </a:p>
        </p:txBody>
      </p:sp>
      <p:sp>
        <p:nvSpPr>
          <p:cNvPr id="3" name="Content Placeholder 2"/>
          <p:cNvSpPr>
            <a:spLocks noGrp="1"/>
          </p:cNvSpPr>
          <p:nvPr>
            <p:ph idx="1"/>
          </p:nvPr>
        </p:nvSpPr>
        <p:spPr>
          <a:xfrm>
            <a:off x="628650" y="929390"/>
            <a:ext cx="7886700" cy="5247573"/>
          </a:xfrm>
        </p:spPr>
        <p:txBody>
          <a:bodyPr>
            <a:normAutofit fontScale="92500"/>
          </a:bodyPr>
          <a:lstStyle/>
          <a:p>
            <a:r>
              <a:rPr lang="en-US" dirty="0" smtClean="0"/>
              <a:t>The experts may present a slightly different opinion from the rest which may be challenged in a court of law.</a:t>
            </a:r>
          </a:p>
          <a:p>
            <a:r>
              <a:rPr lang="en-US" dirty="0" smtClean="0"/>
              <a:t>The judges gives the evidence go ahead and labels it as “appropriate for consideration by the jury” when presented in a court of law in the U.S (Gudjonsson</a:t>
            </a:r>
            <a:r>
              <a:rPr lang="en-US" dirty="0"/>
              <a:t> </a:t>
            </a:r>
            <a:r>
              <a:rPr lang="en-US" dirty="0" smtClean="0"/>
              <a:t>&amp; </a:t>
            </a:r>
            <a:r>
              <a:rPr lang="en-US" dirty="0" err="1" smtClean="0"/>
              <a:t>Haward</a:t>
            </a:r>
            <a:r>
              <a:rPr lang="en-US" dirty="0" smtClean="0"/>
              <a:t>, 2016</a:t>
            </a:r>
            <a:r>
              <a:rPr lang="en-US" dirty="0"/>
              <a:t>)</a:t>
            </a:r>
            <a:r>
              <a:rPr lang="en-US" dirty="0" smtClean="0"/>
              <a:t>.</a:t>
            </a:r>
          </a:p>
          <a:p>
            <a:r>
              <a:rPr lang="en-US" dirty="0" smtClean="0"/>
              <a:t>The quality of specimen collected determines if the forensic evidence will be accepted in a court or law. </a:t>
            </a:r>
          </a:p>
          <a:p>
            <a:r>
              <a:rPr lang="en-US" dirty="0" smtClean="0"/>
              <a:t>There are cases where such evidence has been termed insufficient hence rejected by the court jury.</a:t>
            </a:r>
          </a:p>
          <a:p>
            <a:r>
              <a:rPr lang="en-US" dirty="0" smtClean="0"/>
              <a:t>The psychological profiling must meet the minimum requirements as set otherwise it will be challenged in a court of law. </a:t>
            </a:r>
          </a:p>
        </p:txBody>
      </p:sp>
    </p:spTree>
    <p:extLst>
      <p:ext uri="{BB962C8B-B14F-4D97-AF65-F5344CB8AC3E}">
        <p14:creationId xmlns:p14="http://schemas.microsoft.com/office/powerpoint/2010/main" val="1126327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References</a:t>
            </a:r>
            <a:endParaRPr lang="en-US" dirty="0"/>
          </a:p>
        </p:txBody>
      </p:sp>
      <p:sp>
        <p:nvSpPr>
          <p:cNvPr id="3" name="Content Placeholder 2"/>
          <p:cNvSpPr>
            <a:spLocks noGrp="1"/>
          </p:cNvSpPr>
          <p:nvPr>
            <p:ph idx="1"/>
          </p:nvPr>
        </p:nvSpPr>
        <p:spPr>
          <a:xfrm>
            <a:off x="628650" y="1690689"/>
            <a:ext cx="7886700" cy="4486274"/>
          </a:xfrm>
        </p:spPr>
        <p:txBody>
          <a:bodyPr>
            <a:normAutofit lnSpcReduction="10000"/>
          </a:bodyPr>
          <a:lstStyle/>
          <a:p>
            <a:r>
              <a:rPr lang="en-US" sz="2400" dirty="0"/>
              <a:t>Adam, C. (2016). </a:t>
            </a:r>
            <a:r>
              <a:rPr lang="en-US" sz="2400" i="1" dirty="0"/>
              <a:t>Forensic Evidence in Court: Evaluation </a:t>
            </a:r>
            <a:r>
              <a:rPr lang="en-US" sz="2400" i="1" dirty="0" smtClean="0"/>
              <a:t>and 	Scientific </a:t>
            </a:r>
            <a:r>
              <a:rPr lang="en-US" sz="2400" i="1" dirty="0"/>
              <a:t>Opinion</a:t>
            </a:r>
            <a:r>
              <a:rPr lang="en-US" sz="2400" dirty="0"/>
              <a:t>. John Wiley &amp; Sons.</a:t>
            </a:r>
          </a:p>
          <a:p>
            <a:r>
              <a:rPr lang="en-US" sz="2400" dirty="0"/>
              <a:t>Cole, G. F., Smith, C. E., &amp; </a:t>
            </a:r>
            <a:r>
              <a:rPr lang="en-US" sz="2400" dirty="0" err="1"/>
              <a:t>DeJong</a:t>
            </a:r>
            <a:r>
              <a:rPr lang="en-US" sz="2400" dirty="0"/>
              <a:t>, C. (2018). </a:t>
            </a:r>
            <a:r>
              <a:rPr lang="en-US" sz="2400" i="1" dirty="0"/>
              <a:t>The </a:t>
            </a:r>
            <a:r>
              <a:rPr lang="en-US" sz="2400" i="1" dirty="0" smtClean="0"/>
              <a:t>	American 	system </a:t>
            </a:r>
            <a:r>
              <a:rPr lang="en-US" sz="2400" i="1" dirty="0"/>
              <a:t>of criminal justice</a:t>
            </a:r>
            <a:r>
              <a:rPr lang="en-US" sz="2400" dirty="0"/>
              <a:t>. </a:t>
            </a:r>
            <a:r>
              <a:rPr lang="en-US" sz="2400" dirty="0" err="1"/>
              <a:t>Cengage</a:t>
            </a:r>
            <a:r>
              <a:rPr lang="en-US" sz="2400" dirty="0"/>
              <a:t> Learning</a:t>
            </a:r>
            <a:r>
              <a:rPr lang="en-US" sz="2400" dirty="0" smtClean="0"/>
              <a:t>.</a:t>
            </a:r>
          </a:p>
          <a:p>
            <a:r>
              <a:rPr lang="en-US" sz="2400" dirty="0"/>
              <a:t>Freckelton, I. (2017). Profiling evidence in the courts. In </a:t>
            </a:r>
            <a:r>
              <a:rPr lang="en-US" sz="2400" dirty="0" smtClean="0"/>
              <a:t>	</a:t>
            </a:r>
            <a:r>
              <a:rPr lang="en-US" sz="2400" i="1" dirty="0" smtClean="0"/>
              <a:t>Psychology </a:t>
            </a:r>
            <a:r>
              <a:rPr lang="en-US" sz="2400" i="1" dirty="0"/>
              <a:t>and Law</a:t>
            </a:r>
            <a:r>
              <a:rPr lang="en-US" sz="2400" dirty="0"/>
              <a:t> (pp. 93-116). </a:t>
            </a:r>
            <a:r>
              <a:rPr lang="en-US" sz="2400" dirty="0" err="1"/>
              <a:t>Routledge</a:t>
            </a:r>
            <a:r>
              <a:rPr lang="en-US" sz="2400" dirty="0" smtClean="0"/>
              <a:t>.</a:t>
            </a:r>
            <a:endParaRPr lang="en-US" sz="2400" dirty="0"/>
          </a:p>
          <a:p>
            <a:r>
              <a:rPr lang="en-US" sz="2400" dirty="0"/>
              <a:t>Gudjonsson, G. H., &amp; </a:t>
            </a:r>
            <a:r>
              <a:rPr lang="en-US" sz="2400" dirty="0" err="1"/>
              <a:t>Haward</a:t>
            </a:r>
            <a:r>
              <a:rPr lang="en-US" sz="2400" dirty="0"/>
              <a:t>, L. R. (2016). </a:t>
            </a:r>
            <a:r>
              <a:rPr lang="en-US" sz="2400" i="1" dirty="0"/>
              <a:t>Forensic </a:t>
            </a:r>
            <a:r>
              <a:rPr lang="en-US" sz="2400" i="1" dirty="0" smtClean="0"/>
              <a:t>	psychology</a:t>
            </a:r>
            <a:r>
              <a:rPr lang="en-US" sz="2400" i="1" dirty="0"/>
              <a:t>: A guide to practice</a:t>
            </a:r>
            <a:r>
              <a:rPr lang="en-US" sz="2400" dirty="0"/>
              <a:t>. </a:t>
            </a:r>
            <a:r>
              <a:rPr lang="en-US" sz="2400" dirty="0" err="1"/>
              <a:t>Routledge</a:t>
            </a:r>
            <a:r>
              <a:rPr lang="en-US" sz="2400" dirty="0"/>
              <a:t>.</a:t>
            </a:r>
          </a:p>
          <a:p>
            <a:r>
              <a:rPr lang="en-US" sz="2400" dirty="0"/>
              <a:t>Lubet, S. (2015). </a:t>
            </a:r>
            <a:r>
              <a:rPr lang="en-US" sz="2400" i="1" dirty="0"/>
              <a:t>Expert testimony: a guide for expert witnesses </a:t>
            </a:r>
            <a:r>
              <a:rPr lang="en-US" sz="2400" i="1" dirty="0" smtClean="0"/>
              <a:t>and </a:t>
            </a:r>
            <a:r>
              <a:rPr lang="en-US" sz="2400" i="1" dirty="0"/>
              <a:t>the </a:t>
            </a:r>
            <a:r>
              <a:rPr lang="en-US" sz="2400" i="1" dirty="0" smtClean="0"/>
              <a:t>	lawyers </a:t>
            </a:r>
            <a:r>
              <a:rPr lang="en-US" sz="2400" i="1" dirty="0"/>
              <a:t>who examine them</a:t>
            </a:r>
            <a:r>
              <a:rPr lang="en-US" sz="2400" dirty="0"/>
              <a:t>. LexisNexis</a:t>
            </a:r>
            <a:r>
              <a:rPr lang="en-US" sz="2400" dirty="0" smtClean="0"/>
              <a:t>.</a:t>
            </a:r>
          </a:p>
          <a:p>
            <a:r>
              <a:rPr lang="en-US" sz="2400" dirty="0" smtClean="0"/>
              <a:t>Roberts</a:t>
            </a:r>
            <a:r>
              <a:rPr lang="en-US" sz="2400" dirty="0"/>
              <a:t>, J. (2018). </a:t>
            </a:r>
            <a:r>
              <a:rPr lang="en-US" sz="2400" i="1" dirty="0"/>
              <a:t>Public opinion, crime, and criminal justice</a:t>
            </a:r>
            <a:r>
              <a:rPr lang="en-US" sz="2400" dirty="0"/>
              <a:t>. </a:t>
            </a:r>
            <a:r>
              <a:rPr lang="en-US" sz="2400" dirty="0" smtClean="0"/>
              <a:t>	</a:t>
            </a:r>
            <a:r>
              <a:rPr lang="en-US" sz="2400" dirty="0" err="1" smtClean="0"/>
              <a:t>Routledge</a:t>
            </a:r>
            <a:r>
              <a:rPr lang="en-US" sz="2400" dirty="0"/>
              <a:t>.</a:t>
            </a:r>
          </a:p>
          <a:p>
            <a:endParaRPr lang="en-US" dirty="0"/>
          </a:p>
        </p:txBody>
      </p:sp>
    </p:spTree>
    <p:extLst>
      <p:ext uri="{BB962C8B-B14F-4D97-AF65-F5344CB8AC3E}">
        <p14:creationId xmlns:p14="http://schemas.microsoft.com/office/powerpoint/2010/main" val="1859895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284</TotalTime>
  <Words>1957</Words>
  <Application>Microsoft Office PowerPoint</Application>
  <PresentationFormat>On-screen Show (4:3)</PresentationFormat>
  <Paragraphs>116</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Office Theme</vt:lpstr>
      <vt:lpstr>Behavioral Psychologists And Criminology  </vt:lpstr>
      <vt:lpstr>Role Of Behavioral Sciences In Investigation </vt:lpstr>
      <vt:lpstr>                </vt:lpstr>
      <vt:lpstr>                </vt:lpstr>
      <vt:lpstr>Expert Witness Designation</vt:lpstr>
      <vt:lpstr>            </vt:lpstr>
      <vt:lpstr>Acceptance Of Expert Witness Testimony</vt:lpstr>
      <vt:lpstr>Court Rules For Acceptance Of Evidence And Testimony Related To The Behavioral Sciences</vt:lpstr>
      <vt:lpstr>         </vt:lpstr>
      <vt:lpstr>Areas Of Forensic Science And Psychological Profiling That May Be Challenged During Court Proceedings</vt:lpstr>
      <vt:lpstr>        </vt:lpstr>
      <vt:lpstr> 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Behavioral Psychologists And Criminology  </dc:title>
  <dc:creator>Windows User</dc:creator>
  <cp:lastModifiedBy>Windows User</cp:lastModifiedBy>
  <cp:revision>24</cp:revision>
  <dcterms:created xsi:type="dcterms:W3CDTF">2018-06-24T11:55:41Z</dcterms:created>
  <dcterms:modified xsi:type="dcterms:W3CDTF">2018-06-24T16:39:45Z</dcterms:modified>
</cp:coreProperties>
</file>